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258" r:id="rId4"/>
    <p:sldId id="275" r:id="rId5"/>
    <p:sldId id="276" r:id="rId6"/>
    <p:sldId id="274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70" r:id="rId17"/>
    <p:sldId id="271" r:id="rId18"/>
    <p:sldId id="277" r:id="rId19"/>
    <p:sldId id="272" r:id="rId20"/>
    <p:sldId id="273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0ECDE8-7B57-4852-B96A-B7756FEBE32E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897D27-8F32-4C25-96CB-A63846F97E3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fabianomendes38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982" y="3875986"/>
            <a:ext cx="2512799" cy="210025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65200" y="309562"/>
            <a:ext cx="9931400" cy="3211559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pt-BR" sz="7000" dirty="0" smtClean="0"/>
              <a:t>FANAP</a:t>
            </a:r>
            <a:br>
              <a:rPr lang="pt-BR" sz="7000" dirty="0" smtClean="0"/>
            </a:br>
            <a:r>
              <a:rPr lang="pt-BR" sz="7000" dirty="0" smtClean="0"/>
              <a:t>PERSPECTIVAS DA PROFISSÃO CONTÁBIL</a:t>
            </a: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/>
            </a:r>
            <a:br>
              <a:rPr lang="pt-BR" sz="7000" dirty="0" smtClean="0"/>
            </a:br>
            <a:r>
              <a:rPr lang="pt-BR" sz="7000" dirty="0" smtClean="0"/>
              <a:t>FANAP</a:t>
            </a:r>
            <a:r>
              <a:rPr lang="pt-BR" sz="7000" dirty="0"/>
              <a:t/>
            </a:r>
            <a:br>
              <a:rPr lang="pt-BR" sz="7000" dirty="0"/>
            </a:br>
            <a:r>
              <a:rPr lang="pt-BR" sz="7000" dirty="0" smtClean="0"/>
              <a:t>As Perspectivas da Profissão Contábil</a:t>
            </a:r>
            <a:endParaRPr lang="pt-BR" sz="7000" dirty="0"/>
          </a:p>
        </p:txBody>
      </p:sp>
    </p:spTree>
    <p:extLst>
      <p:ext uri="{BB962C8B-B14F-4D97-AF65-F5344CB8AC3E}">
        <p14:creationId xmlns:p14="http://schemas.microsoft.com/office/powerpoint/2010/main" val="297093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77334" y="0"/>
            <a:ext cx="10527478" cy="6273799"/>
          </a:xfrm>
        </p:spPr>
        <p:txBody>
          <a:bodyPr/>
          <a:lstStyle/>
          <a:p>
            <a:pPr algn="just"/>
            <a:endParaRPr lang="pt-BR" sz="4000" dirty="0" smtClean="0"/>
          </a:p>
          <a:p>
            <a:pPr algn="just"/>
            <a:r>
              <a:rPr lang="pt-BR" sz="4500" dirty="0" smtClean="0"/>
              <a:t>O </a:t>
            </a:r>
            <a:r>
              <a:rPr lang="pt-BR" sz="4500" dirty="0"/>
              <a:t>chamado “elaborador de guias”, este sim, estará fadado ao desaparecimento</a:t>
            </a:r>
            <a:r>
              <a:rPr lang="pt-BR" sz="4500" dirty="0" smtClean="0"/>
              <a:t>.</a:t>
            </a:r>
          </a:p>
          <a:p>
            <a:pPr algn="just"/>
            <a:endParaRPr lang="pt-BR" sz="4500" dirty="0"/>
          </a:p>
          <a:p>
            <a:pPr algn="just"/>
            <a:r>
              <a:rPr lang="pt-BR" sz="4500" dirty="0" smtClean="0"/>
              <a:t>A inteligência artificial já está substituindo os trabalhos manuais.</a:t>
            </a:r>
            <a:endParaRPr lang="pt-BR" sz="4500" dirty="0"/>
          </a:p>
          <a:p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41515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90033" y="0"/>
            <a:ext cx="10473835" cy="632460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pPr algn="just"/>
            <a:r>
              <a:rPr lang="pt-BR" sz="4000" dirty="0"/>
              <a:t>Segundo depoimento de Vicente Sevilha, empresário contábil de sucesso, a tecnologia pode fazer diversas tarefas do dia a dia contábil, sem a interferência humana, através de “softwares ou sistemas robôs”, devidamente preparados, parametrizados e configurados, sendo capazes de elaborar folhas, cumprir obrigações acessórias, como </a:t>
            </a:r>
            <a:r>
              <a:rPr lang="pt-BR" sz="4000" dirty="0" err="1"/>
              <a:t>DCTFs</a:t>
            </a:r>
            <a:r>
              <a:rPr lang="pt-BR" sz="4000" dirty="0"/>
              <a:t>, etc.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95094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90033" y="0"/>
            <a:ext cx="10555721" cy="632460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pPr marL="0" indent="0" algn="ctr" fontAlgn="base">
              <a:buNone/>
            </a:pPr>
            <a:r>
              <a:rPr lang="pt-BR" sz="4000" dirty="0" smtClean="0"/>
              <a:t>PERSPECTIVAS DE MERCADO</a:t>
            </a:r>
          </a:p>
          <a:p>
            <a:pPr marL="0" indent="0" algn="ctr" fontAlgn="base">
              <a:buNone/>
            </a:pPr>
            <a:endParaRPr lang="pt-BR" sz="4000" dirty="0"/>
          </a:p>
          <a:p>
            <a:pPr algn="just" fontAlgn="base"/>
            <a:r>
              <a:rPr lang="pt-BR" sz="4000" dirty="0"/>
              <a:t>A profissão contábil é uma das grandes áreas com perspectivas reais de crescimento, e pode ser considerada profissão do terceiro milênio, conforme estudiosos da área, como o professor José Carlos </a:t>
            </a:r>
            <a:r>
              <a:rPr lang="pt-BR" sz="4000" dirty="0" smtClean="0"/>
              <a:t>Marion, Lopes de Sá e outros.</a:t>
            </a:r>
            <a:endParaRPr lang="pt-BR" sz="4000" dirty="0"/>
          </a:p>
          <a:p>
            <a:pPr algn="just"/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4885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715434" y="90490"/>
            <a:ext cx="10612208" cy="6132890"/>
          </a:xfrm>
        </p:spPr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pPr marL="0" indent="0" algn="ctr" fontAlgn="base">
              <a:buNone/>
            </a:pPr>
            <a:r>
              <a:rPr lang="pt-BR" sz="3200" dirty="0"/>
              <a:t>CARREIRAS </a:t>
            </a:r>
            <a:r>
              <a:rPr lang="pt-BR" sz="3200" dirty="0" smtClean="0"/>
              <a:t>DO </a:t>
            </a:r>
            <a:r>
              <a:rPr lang="pt-BR" sz="3200" dirty="0"/>
              <a:t>PROFISSIONAL CONTÁBIL</a:t>
            </a:r>
          </a:p>
          <a:p>
            <a:pPr lvl="0" fontAlgn="base"/>
            <a:r>
              <a:rPr lang="pt-BR" sz="3000" dirty="0" smtClean="0"/>
              <a:t>Contador </a:t>
            </a:r>
            <a:r>
              <a:rPr lang="pt-BR" sz="3000" dirty="0"/>
              <a:t>Privado;</a:t>
            </a:r>
          </a:p>
          <a:p>
            <a:pPr lvl="0" fontAlgn="base"/>
            <a:r>
              <a:rPr lang="pt-BR" sz="3000" dirty="0"/>
              <a:t>Contador Público;</a:t>
            </a:r>
          </a:p>
          <a:p>
            <a:pPr lvl="0" fontAlgn="base"/>
            <a:r>
              <a:rPr lang="pt-BR" sz="3000" dirty="0"/>
              <a:t>Empresário Contábil;</a:t>
            </a:r>
          </a:p>
          <a:p>
            <a:pPr lvl="0" fontAlgn="base"/>
            <a:r>
              <a:rPr lang="pt-BR" sz="3000" dirty="0"/>
              <a:t>Contador de custos;</a:t>
            </a:r>
          </a:p>
          <a:p>
            <a:pPr lvl="0" fontAlgn="base"/>
            <a:r>
              <a:rPr lang="pt-BR" sz="3000" dirty="0" err="1"/>
              <a:t>Controller</a:t>
            </a:r>
            <a:r>
              <a:rPr lang="pt-BR" sz="3000" dirty="0"/>
              <a:t>;</a:t>
            </a:r>
          </a:p>
          <a:p>
            <a:pPr lvl="0" fontAlgn="base"/>
            <a:r>
              <a:rPr lang="pt-BR" sz="3000" dirty="0"/>
              <a:t>Auditor Fiscal;</a:t>
            </a:r>
          </a:p>
          <a:p>
            <a:pPr lvl="0" fontAlgn="base"/>
            <a:r>
              <a:rPr lang="pt-BR" sz="3000" dirty="0"/>
              <a:t>Perito Contábil;</a:t>
            </a:r>
          </a:p>
          <a:p>
            <a:pPr lvl="0" fontAlgn="base"/>
            <a:r>
              <a:rPr lang="pt-BR" sz="3000" dirty="0"/>
              <a:t>Auditor Interno;</a:t>
            </a:r>
          </a:p>
          <a:p>
            <a:pPr lvl="0" fontAlgn="base"/>
            <a:r>
              <a:rPr lang="pt-BR" sz="3000" dirty="0"/>
              <a:t>Auditor Independente;</a:t>
            </a:r>
          </a:p>
          <a:p>
            <a:pPr lvl="0" fontAlgn="base"/>
            <a:r>
              <a:rPr lang="pt-BR" sz="3800" dirty="0"/>
              <a:t>Professor universitário.</a:t>
            </a:r>
          </a:p>
          <a:p>
            <a:pPr marL="0" indent="0" fontAlgn="base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9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702734" y="103189"/>
            <a:ext cx="10406544" cy="6259511"/>
          </a:xfrm>
        </p:spPr>
        <p:txBody>
          <a:bodyPr/>
          <a:lstStyle/>
          <a:p>
            <a:endParaRPr lang="pt-BR" dirty="0" smtClean="0"/>
          </a:p>
          <a:p>
            <a:pPr marL="0" indent="0" algn="ctr" fontAlgn="base">
              <a:buNone/>
            </a:pPr>
            <a:r>
              <a:rPr lang="pt-BR" sz="4000" dirty="0" smtClean="0"/>
              <a:t>DESAFIOS </a:t>
            </a:r>
            <a:r>
              <a:rPr lang="pt-BR" sz="4000" dirty="0"/>
              <a:t>E NOVOS </a:t>
            </a:r>
            <a:r>
              <a:rPr lang="pt-BR" sz="4000" dirty="0" smtClean="0"/>
              <a:t>CENÁRIOS</a:t>
            </a:r>
          </a:p>
          <a:p>
            <a:pPr marL="0" indent="0" algn="ctr" fontAlgn="base">
              <a:buNone/>
            </a:pPr>
            <a:endParaRPr lang="pt-BR" sz="4000" dirty="0" smtClean="0"/>
          </a:p>
          <a:p>
            <a:pPr marL="0" indent="0" algn="ctr" fontAlgn="base">
              <a:buNone/>
            </a:pPr>
            <a:r>
              <a:rPr lang="pt-BR" sz="4000" dirty="0" smtClean="0"/>
              <a:t>Não basta debitar e creditar</a:t>
            </a:r>
          </a:p>
          <a:p>
            <a:pPr marL="0" indent="0" algn="ctr" fontAlgn="base">
              <a:buNone/>
            </a:pPr>
            <a:r>
              <a:rPr lang="pt-BR" sz="4000" dirty="0" smtClean="0"/>
              <a:t>Conhecimentos profundos</a:t>
            </a:r>
          </a:p>
          <a:p>
            <a:pPr marL="0" indent="0" algn="ctr" fontAlgn="base">
              <a:buNone/>
            </a:pPr>
            <a:endParaRPr lang="pt-BR" sz="4000" dirty="0"/>
          </a:p>
          <a:p>
            <a:pPr lvl="0" fontAlgn="base"/>
            <a:r>
              <a:rPr lang="pt-BR" sz="3000" dirty="0" err="1" smtClean="0"/>
              <a:t>SPEDs</a:t>
            </a:r>
            <a:r>
              <a:rPr lang="pt-BR" sz="3000" dirty="0" smtClean="0"/>
              <a:t> (</a:t>
            </a:r>
            <a:r>
              <a:rPr lang="pt-BR" sz="3000" dirty="0" err="1" smtClean="0"/>
              <a:t>Contabeis</a:t>
            </a:r>
            <a:r>
              <a:rPr lang="pt-BR" sz="3000" dirty="0" smtClean="0"/>
              <a:t> e fiscais)</a:t>
            </a:r>
            <a:endParaRPr lang="pt-BR" sz="3000" dirty="0"/>
          </a:p>
          <a:p>
            <a:pPr lvl="0" fontAlgn="base"/>
            <a:r>
              <a:rPr lang="pt-BR" sz="3000" dirty="0" smtClean="0"/>
              <a:t>E-SOCIAL (trabalhistas) .....simplificação ?</a:t>
            </a:r>
          </a:p>
          <a:p>
            <a:pPr lvl="0" fontAlgn="base"/>
            <a:r>
              <a:rPr lang="pt-BR" sz="3000" dirty="0" err="1" smtClean="0"/>
              <a:t>CPCs</a:t>
            </a:r>
            <a:r>
              <a:rPr lang="pt-BR" sz="3000" dirty="0" smtClean="0"/>
              <a:t>, IFRS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3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77333" y="90489"/>
            <a:ext cx="10145341" cy="6246811"/>
          </a:xfrm>
        </p:spPr>
        <p:txBody>
          <a:bodyPr/>
          <a:lstStyle/>
          <a:p>
            <a:endParaRPr lang="pt-BR" dirty="0" smtClean="0"/>
          </a:p>
          <a:p>
            <a:pPr marL="0" indent="0" algn="ctr" fontAlgn="base">
              <a:buNone/>
            </a:pPr>
            <a:endParaRPr lang="pt-BR" sz="3000" dirty="0" smtClean="0"/>
          </a:p>
          <a:p>
            <a:pPr marL="0" indent="0" algn="ctr" fontAlgn="base">
              <a:buNone/>
            </a:pPr>
            <a:r>
              <a:rPr lang="pt-BR" sz="3000" dirty="0" smtClean="0"/>
              <a:t>ÁREAS </a:t>
            </a:r>
            <a:r>
              <a:rPr lang="pt-BR" sz="3000" dirty="0"/>
              <a:t>OU INOVAÇÕES DE </a:t>
            </a:r>
            <a:r>
              <a:rPr lang="pt-BR" sz="3000" dirty="0" smtClean="0"/>
              <a:t>MERCADO</a:t>
            </a:r>
          </a:p>
          <a:p>
            <a:pPr marL="0" indent="0" algn="ctr" fontAlgn="base">
              <a:buNone/>
            </a:pPr>
            <a:endParaRPr lang="pt-BR" sz="3000" dirty="0"/>
          </a:p>
          <a:p>
            <a:pPr lvl="0" fontAlgn="base"/>
            <a:r>
              <a:rPr lang="pt-BR" sz="3000" dirty="0" smtClean="0"/>
              <a:t>Contabilidade </a:t>
            </a:r>
            <a:r>
              <a:rPr lang="pt-BR" sz="3000" dirty="0"/>
              <a:t>Ambiental;</a:t>
            </a:r>
          </a:p>
          <a:p>
            <a:pPr lvl="0" fontAlgn="base"/>
            <a:r>
              <a:rPr lang="pt-BR" sz="3000" dirty="0"/>
              <a:t>Contabilidade Gerencial;</a:t>
            </a:r>
          </a:p>
          <a:p>
            <a:pPr lvl="0" fontAlgn="base"/>
            <a:r>
              <a:rPr lang="pt-BR" sz="3000" dirty="0"/>
              <a:t>Contabilidade Internacional, IFRS, </a:t>
            </a:r>
            <a:r>
              <a:rPr lang="pt-BR" sz="3000" dirty="0" err="1" smtClean="0"/>
              <a:t>CPCs</a:t>
            </a:r>
            <a:r>
              <a:rPr lang="pt-BR" sz="3000" dirty="0" smtClean="0"/>
              <a:t>;</a:t>
            </a:r>
          </a:p>
          <a:p>
            <a:pPr lvl="0" fontAlgn="base"/>
            <a:r>
              <a:rPr lang="pt-BR" sz="3000" dirty="0" smtClean="0"/>
              <a:t>BPO</a:t>
            </a:r>
            <a:endParaRPr lang="pt-BR" sz="3000" dirty="0"/>
          </a:p>
          <a:p>
            <a:pPr marL="0" indent="0">
              <a:buNone/>
            </a:pP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01417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77334" y="127000"/>
            <a:ext cx="10268170" cy="6197599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pPr marL="0" indent="0" algn="ctr">
              <a:buNone/>
            </a:pPr>
            <a:r>
              <a:rPr lang="pt-BR" sz="4000" dirty="0"/>
              <a:t>PERFIL DO PROFISSIONAL CONTÁBIL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algn="just"/>
            <a:r>
              <a:rPr lang="pt-BR" sz="3000" dirty="0"/>
              <a:t>Como em todo mercado, a contabilidade também tem sua concorrência, e o profissional contábil para se destacar, necessita de diferenciais, de qualidades que o ajudarão a se destacar nesse mercado.</a:t>
            </a:r>
          </a:p>
          <a:p>
            <a:pPr marL="0" indent="0" algn="just">
              <a:buNone/>
            </a:pPr>
            <a:r>
              <a:rPr lang="pt-BR" sz="3000" dirty="0"/>
              <a:t> </a:t>
            </a:r>
          </a:p>
          <a:p>
            <a:pPr algn="just"/>
            <a:r>
              <a:rPr lang="pt-BR" sz="3000" dirty="0"/>
              <a:t>As pesquisas revelam que o profissional deve ser dinâmico, organizado, comunicativo, e principalmente “atualizado”.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04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64634" y="0"/>
            <a:ext cx="10403700" cy="6375400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3600" dirty="0"/>
              <a:t>A profissão do terceiro milênio, é como se refere o Prof. José Carlos </a:t>
            </a:r>
            <a:r>
              <a:rPr lang="pt-BR" sz="3600" dirty="0" smtClean="0"/>
              <a:t>Marion </a:t>
            </a:r>
            <a:r>
              <a:rPr lang="pt-BR" sz="3600" dirty="0"/>
              <a:t>em palestra. Para ele, são excelentes as perspectivas para a profissão contábil, considerando que “a sociedade concentra sua atenção no novo recurso – a informação, e a Contabilidade, por excelência, é a ciência da informação”.</a:t>
            </a: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8715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64634" y="0"/>
            <a:ext cx="10403700" cy="6375400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000" dirty="0" smtClean="0"/>
              <a:t>PERSPECTIVAS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3500" dirty="0"/>
              <a:t>Assim, mesmo em meio a todas as mudanças e evoluções tecnológicas, o contador tem um vasta e ampla área de atuação profissional, e ocupará cada vez mais espaço nas organizações e empresas. </a:t>
            </a:r>
          </a:p>
          <a:p>
            <a:pPr marL="0" indent="0" algn="just">
              <a:buNone/>
            </a:pP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3972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715434" y="0"/>
            <a:ext cx="9902524" cy="6337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500" dirty="0"/>
              <a:t>REFLEXÃO </a:t>
            </a:r>
          </a:p>
          <a:p>
            <a:pPr marL="0" indent="0">
              <a:buNone/>
            </a:pPr>
            <a:endParaRPr lang="pt-BR" sz="3500" dirty="0" smtClean="0"/>
          </a:p>
          <a:p>
            <a:pPr marL="0" indent="0">
              <a:buNone/>
            </a:pPr>
            <a:r>
              <a:rPr lang="pt-BR" sz="3500" dirty="0" smtClean="0"/>
              <a:t>"</a:t>
            </a:r>
            <a:r>
              <a:rPr lang="pt-BR" sz="3500" dirty="0"/>
              <a:t>Existem três tipos de pessoas. </a:t>
            </a:r>
            <a:r>
              <a:rPr lang="pt-BR" sz="3500" dirty="0" smtClean="0"/>
              <a:t>:</a:t>
            </a:r>
          </a:p>
          <a:p>
            <a:pPr marL="0" indent="0">
              <a:buNone/>
            </a:pPr>
            <a:endParaRPr lang="pt-BR" sz="3500" dirty="0"/>
          </a:p>
          <a:p>
            <a:r>
              <a:rPr lang="pt-BR" sz="3500" dirty="0"/>
              <a:t>As que fazem as coisas acontecer, </a:t>
            </a:r>
          </a:p>
          <a:p>
            <a:r>
              <a:rPr lang="pt-BR" sz="3500" dirty="0"/>
              <a:t>As que ficam vendo as coisas acontecer e </a:t>
            </a:r>
          </a:p>
          <a:p>
            <a:r>
              <a:rPr lang="pt-BR" sz="3500" dirty="0"/>
              <a:t>as que se perguntam: O que aconteceu?" </a:t>
            </a:r>
            <a:endParaRPr lang="pt-BR" sz="3500" dirty="0" smtClean="0"/>
          </a:p>
          <a:p>
            <a:pPr marL="0" indent="0" algn="r">
              <a:buNone/>
            </a:pPr>
            <a:endParaRPr lang="pt-BR" sz="3500" dirty="0"/>
          </a:p>
          <a:p>
            <a:pPr marL="0" indent="0" algn="r">
              <a:buNone/>
            </a:pPr>
            <a:r>
              <a:rPr lang="pt-BR" sz="3500" dirty="0" smtClean="0"/>
              <a:t>(</a:t>
            </a:r>
            <a:r>
              <a:rPr lang="pt-BR" sz="3500" dirty="0"/>
              <a:t>Philip Kotler</a:t>
            </a:r>
            <a:r>
              <a:rPr lang="pt-BR" sz="3500" dirty="0" smtClean="0"/>
              <a:t>).</a:t>
            </a:r>
          </a:p>
          <a:p>
            <a:pPr marL="0" indent="0" algn="ctr">
              <a:buNone/>
            </a:pPr>
            <a:endParaRPr lang="pt-BR" sz="3500" dirty="0"/>
          </a:p>
          <a:p>
            <a:pPr marL="0" indent="0">
              <a:buNone/>
            </a:pP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3955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791634" y="395289"/>
            <a:ext cx="10740724" cy="5992811"/>
          </a:xfrm>
        </p:spPr>
        <p:txBody>
          <a:bodyPr>
            <a:noAutofit/>
          </a:bodyPr>
          <a:lstStyle/>
          <a:p>
            <a:pPr algn="just"/>
            <a:r>
              <a:rPr lang="pt-BR" sz="2200" dirty="0"/>
              <a:t>FABIANO RODRIGUES MENDES, Contador registro CRC-GO 011446 desde 1996, perito contador registro CNPC 1607, </a:t>
            </a:r>
            <a:endParaRPr lang="pt-BR" sz="2200" dirty="0" smtClean="0"/>
          </a:p>
          <a:p>
            <a:pPr algn="just"/>
            <a:endParaRPr lang="pt-BR" sz="2200" dirty="0"/>
          </a:p>
          <a:p>
            <a:pPr algn="just"/>
            <a:r>
              <a:rPr lang="pt-BR" sz="2200" dirty="0" smtClean="0"/>
              <a:t>professor </a:t>
            </a:r>
            <a:r>
              <a:rPr lang="pt-BR" sz="2200" dirty="0"/>
              <a:t>universitário</a:t>
            </a:r>
            <a:r>
              <a:rPr lang="pt-BR" sz="2200" dirty="0" smtClean="0"/>
              <a:t>;</a:t>
            </a:r>
          </a:p>
          <a:p>
            <a:pPr algn="just"/>
            <a:r>
              <a:rPr lang="pt-BR" sz="2200" dirty="0" smtClean="0"/>
              <a:t>Pós </a:t>
            </a:r>
            <a:r>
              <a:rPr lang="pt-BR" sz="2200" dirty="0"/>
              <a:t>Graduado </a:t>
            </a:r>
            <a:r>
              <a:rPr lang="pt-BR" sz="2200" dirty="0" smtClean="0"/>
              <a:t> </a:t>
            </a:r>
            <a:r>
              <a:rPr lang="pt-BR" sz="2200" dirty="0"/>
              <a:t>MBA em Auditoria e Pericia Contábil, </a:t>
            </a:r>
            <a:r>
              <a:rPr lang="pt-BR" sz="2200" dirty="0" smtClean="0"/>
              <a:t>pela </a:t>
            </a:r>
            <a:r>
              <a:rPr lang="pt-BR" sz="2200" dirty="0" err="1" smtClean="0"/>
              <a:t>UniEvangelica</a:t>
            </a:r>
            <a:r>
              <a:rPr lang="pt-BR" sz="2200" dirty="0" smtClean="0"/>
              <a:t>;</a:t>
            </a:r>
            <a:endParaRPr lang="pt-BR" sz="2200" dirty="0"/>
          </a:p>
          <a:p>
            <a:pPr algn="just"/>
            <a:r>
              <a:rPr lang="pt-BR" sz="2200" dirty="0"/>
              <a:t>Pós </a:t>
            </a:r>
            <a:r>
              <a:rPr lang="pt-BR" sz="2200" dirty="0" smtClean="0"/>
              <a:t>Graduando MBA em </a:t>
            </a:r>
            <a:r>
              <a:rPr lang="pt-BR" sz="2200" dirty="0"/>
              <a:t>Contabilidade </a:t>
            </a:r>
            <a:r>
              <a:rPr lang="pt-BR" sz="2200" dirty="0" smtClean="0"/>
              <a:t>e direito Tributário pelo </a:t>
            </a:r>
            <a:r>
              <a:rPr lang="pt-BR" sz="2200" dirty="0" err="1" smtClean="0"/>
              <a:t>Inpro</a:t>
            </a:r>
            <a:r>
              <a:rPr lang="pt-BR" sz="2200" dirty="0" smtClean="0"/>
              <a:t>;</a:t>
            </a:r>
            <a:endParaRPr lang="pt-BR" sz="2200" dirty="0"/>
          </a:p>
          <a:p>
            <a:pPr algn="just"/>
            <a:r>
              <a:rPr lang="pt-BR" sz="2200" dirty="0"/>
              <a:t>Graduado em Ciências Contábeis pela PUC/GO</a:t>
            </a:r>
            <a:r>
              <a:rPr lang="pt-BR" sz="2200" dirty="0" smtClean="0"/>
              <a:t>;</a:t>
            </a:r>
            <a:endParaRPr lang="pt-BR" sz="2200" dirty="0"/>
          </a:p>
          <a:p>
            <a:pPr algn="just"/>
            <a:r>
              <a:rPr lang="pt-BR" sz="2200" dirty="0" smtClean="0"/>
              <a:t>Empresário Contábil, sócio da Mendes Ribeiro Consultoria e Auditoria;</a:t>
            </a:r>
            <a:endParaRPr lang="pt-BR" sz="2200" dirty="0"/>
          </a:p>
          <a:p>
            <a:pPr algn="just"/>
            <a:r>
              <a:rPr lang="pt-BR" dirty="0" err="1" smtClean="0"/>
              <a:t>Ex</a:t>
            </a:r>
            <a:r>
              <a:rPr lang="pt-BR" dirty="0" smtClean="0"/>
              <a:t> Diretor </a:t>
            </a:r>
            <a:r>
              <a:rPr lang="pt-BR" sz="2200" dirty="0" smtClean="0"/>
              <a:t>do </a:t>
            </a:r>
            <a:r>
              <a:rPr lang="pt-BR" sz="2200" dirty="0" err="1"/>
              <a:t>Sindicontábil</a:t>
            </a:r>
            <a:r>
              <a:rPr lang="pt-BR" sz="2200" dirty="0"/>
              <a:t> – Sindicato dos Contabilistas de Goiânia e região metropolitana, gestão 2015-2019</a:t>
            </a:r>
            <a:r>
              <a:rPr lang="pt-BR" sz="2200" dirty="0" smtClean="0"/>
              <a:t>;</a:t>
            </a:r>
            <a:endParaRPr lang="pt-BR" sz="2200" dirty="0"/>
          </a:p>
          <a:p>
            <a:pPr algn="just"/>
            <a:r>
              <a:rPr lang="pt-BR" sz="2200" dirty="0"/>
              <a:t>Diretor Técnico da </a:t>
            </a:r>
            <a:r>
              <a:rPr lang="pt-BR" sz="2200" dirty="0" err="1"/>
              <a:t>Aspecon</a:t>
            </a:r>
            <a:r>
              <a:rPr lang="pt-BR" sz="2200" dirty="0"/>
              <a:t>-GO – Associação dos Peritos Contadores, gestão </a:t>
            </a:r>
            <a:r>
              <a:rPr lang="pt-BR" sz="2200" dirty="0" smtClean="0"/>
              <a:t>2017-2020;</a:t>
            </a:r>
            <a:endParaRPr lang="pt-BR" sz="2200" dirty="0"/>
          </a:p>
          <a:p>
            <a:pPr algn="just"/>
            <a:r>
              <a:rPr lang="pt-BR" dirty="0" smtClean="0"/>
              <a:t>Coordenador</a:t>
            </a:r>
            <a:r>
              <a:rPr lang="pt-BR" sz="2200" dirty="0" smtClean="0"/>
              <a:t> </a:t>
            </a:r>
            <a:r>
              <a:rPr lang="pt-BR" sz="2200" dirty="0"/>
              <a:t>do comitê de perícias contábeis do CRC-GO </a:t>
            </a:r>
            <a:r>
              <a:rPr lang="pt-BR" sz="2200" dirty="0" smtClean="0"/>
              <a:t>2018 </a:t>
            </a:r>
            <a:r>
              <a:rPr lang="pt-BR" dirty="0"/>
              <a:t>e</a:t>
            </a:r>
            <a:r>
              <a:rPr lang="pt-BR" sz="2200" dirty="0" smtClean="0"/>
              <a:t> </a:t>
            </a:r>
            <a:r>
              <a:rPr lang="pt-BR" sz="2200" dirty="0" smtClean="0"/>
              <a:t>2019;</a:t>
            </a:r>
          </a:p>
          <a:p>
            <a:pPr algn="just"/>
            <a:r>
              <a:rPr lang="pt-BR" sz="2200" dirty="0" smtClean="0"/>
              <a:t>Conselheiro </a:t>
            </a:r>
            <a:r>
              <a:rPr lang="pt-BR" sz="2200" dirty="0"/>
              <a:t>do CRC-GO, gestão 2018-2021.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9013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51933" y="215901"/>
            <a:ext cx="10361809" cy="604136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5000" dirty="0"/>
              <a:t>Muito obrigado pela atenção !!!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sz="3500" dirty="0"/>
          </a:p>
          <a:p>
            <a:pPr marL="0" indent="0">
              <a:buNone/>
            </a:pPr>
            <a:r>
              <a:rPr lang="pt-BR" sz="3500" dirty="0" smtClean="0">
                <a:hlinkClick r:id="rId2"/>
              </a:rPr>
              <a:t>fabianomendes38@gmail.com</a:t>
            </a:r>
            <a:endParaRPr lang="pt-BR" sz="3500" dirty="0" smtClean="0"/>
          </a:p>
          <a:p>
            <a:pPr marL="0" indent="0">
              <a:buNone/>
            </a:pPr>
            <a:endParaRPr lang="pt-BR" sz="3500" dirty="0"/>
          </a:p>
          <a:p>
            <a:pPr marL="0" indent="0">
              <a:buNone/>
            </a:pPr>
            <a:r>
              <a:rPr lang="pt-BR" sz="3500" dirty="0" smtClean="0"/>
              <a:t>(62) 9.8111-5544</a:t>
            </a: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47400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96036" y="382588"/>
            <a:ext cx="10385946" cy="5431357"/>
          </a:xfrm>
        </p:spPr>
        <p:txBody>
          <a:bodyPr>
            <a:normAutofit/>
          </a:bodyPr>
          <a:lstStyle/>
          <a:p>
            <a:r>
              <a:rPr lang="pt-BR" sz="4000" dirty="0"/>
              <a:t>ATRIBUIÇÕES DOS CONSELHOS REGIONAIS DE </a:t>
            </a:r>
            <a:r>
              <a:rPr lang="pt-BR" sz="4000" dirty="0" smtClean="0"/>
              <a:t>CONTABILIDADE – DEC 9295/1946 :</a:t>
            </a:r>
            <a:endParaRPr lang="pt-BR" sz="4000" dirty="0"/>
          </a:p>
          <a:p>
            <a:pPr marL="0" indent="0">
              <a:buNone/>
            </a:pPr>
            <a:r>
              <a:rPr lang="pt-BR" sz="4800" dirty="0"/>
              <a:t> </a:t>
            </a:r>
          </a:p>
          <a:p>
            <a:r>
              <a:rPr lang="pt-BR" sz="5000" dirty="0"/>
              <a:t>1. REGISTRO;</a:t>
            </a:r>
          </a:p>
          <a:p>
            <a:r>
              <a:rPr lang="pt-BR" sz="5000" dirty="0"/>
              <a:t>2. FISCALIZAÇÃO;</a:t>
            </a:r>
          </a:p>
          <a:p>
            <a:r>
              <a:rPr lang="pt-BR" sz="5000" dirty="0"/>
              <a:t>3. EDUCAÇÃO CONTINUADA</a:t>
            </a:r>
          </a:p>
          <a:p>
            <a:pPr marL="45720" indent="0" fontAlgn="base">
              <a:buNone/>
            </a:pP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34848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96036" y="382588"/>
            <a:ext cx="10385946" cy="5431357"/>
          </a:xfrm>
        </p:spPr>
        <p:txBody>
          <a:bodyPr/>
          <a:lstStyle/>
          <a:p>
            <a:pPr fontAlgn="base"/>
            <a:r>
              <a:rPr lang="pt-BR" sz="5000" dirty="0" smtClean="0"/>
              <a:t>Datas Comemorativas :</a:t>
            </a:r>
          </a:p>
          <a:p>
            <a:pPr fontAlgn="base"/>
            <a:endParaRPr lang="pt-BR" dirty="0" smtClean="0"/>
          </a:p>
          <a:p>
            <a:pPr marL="0" indent="0" algn="just" fontAlgn="base">
              <a:buNone/>
            </a:pPr>
            <a:r>
              <a:rPr lang="pt-BR" sz="4500" dirty="0" smtClean="0"/>
              <a:t>22 de Setembro, dia do Contador</a:t>
            </a:r>
          </a:p>
          <a:p>
            <a:pPr marL="0" indent="0" algn="just" fontAlgn="base">
              <a:buNone/>
            </a:pPr>
            <a:endParaRPr lang="pt-BR" sz="4500" dirty="0"/>
          </a:p>
          <a:p>
            <a:pPr marL="0" indent="0" algn="just" fontAlgn="base">
              <a:buNone/>
            </a:pPr>
            <a:r>
              <a:rPr lang="pt-BR" sz="4500" dirty="0" smtClean="0"/>
              <a:t>25 de Abril, dia do Contabilista</a:t>
            </a: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31082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96036" y="382588"/>
            <a:ext cx="10385946" cy="5431357"/>
          </a:xfrm>
        </p:spPr>
        <p:txBody>
          <a:bodyPr/>
          <a:lstStyle/>
          <a:p>
            <a:pPr marL="45720" indent="0" algn="just" fontAlgn="base">
              <a:buNone/>
            </a:pPr>
            <a:r>
              <a:rPr lang="pt-BR" sz="4800" dirty="0"/>
              <a:t>Embora do ponto de vista técnico e científico continuem preservados os pilares básicos das ciências contábeis, modernamente o </a:t>
            </a:r>
            <a:r>
              <a:rPr lang="pt-BR" sz="4800" dirty="0" smtClean="0"/>
              <a:t>“modus operandi” </a:t>
            </a:r>
            <a:r>
              <a:rPr lang="pt-BR" sz="4800" dirty="0"/>
              <a:t>da contabilidade está extremamente </a:t>
            </a:r>
            <a:r>
              <a:rPr lang="pt-BR" sz="4800" dirty="0" smtClean="0"/>
              <a:t>sofisticado, </a:t>
            </a: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20451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96036" y="382588"/>
            <a:ext cx="10385946" cy="5431357"/>
          </a:xfrm>
        </p:spPr>
        <p:txBody>
          <a:bodyPr>
            <a:normAutofit lnSpcReduction="10000"/>
          </a:bodyPr>
          <a:lstStyle/>
          <a:p>
            <a:pPr fontAlgn="base"/>
            <a:endParaRPr lang="pt-BR" dirty="0" smtClean="0"/>
          </a:p>
          <a:p>
            <a:pPr fontAlgn="base"/>
            <a:endParaRPr lang="pt-BR" dirty="0" smtClean="0"/>
          </a:p>
          <a:p>
            <a:pPr marL="0" indent="0" algn="just" fontAlgn="base">
              <a:buNone/>
            </a:pPr>
            <a:r>
              <a:rPr lang="pt-BR" sz="4300" dirty="0" smtClean="0"/>
              <a:t>A </a:t>
            </a:r>
            <a:r>
              <a:rPr lang="pt-BR" sz="4300" dirty="0"/>
              <a:t>TECNOLOGIA VAI ACABAR COM A PROFISSÃO CONTÁBIL </a:t>
            </a:r>
            <a:r>
              <a:rPr lang="pt-BR" sz="4300" dirty="0" smtClean="0"/>
              <a:t>???</a:t>
            </a:r>
          </a:p>
          <a:p>
            <a:pPr marL="0" indent="0" algn="just" fontAlgn="base">
              <a:buNone/>
            </a:pPr>
            <a:endParaRPr lang="pt-BR" sz="4300" dirty="0"/>
          </a:p>
          <a:p>
            <a:pPr marL="0" indent="0" algn="just" fontAlgn="base">
              <a:buNone/>
            </a:pPr>
            <a:r>
              <a:rPr lang="pt-BR" sz="4300" dirty="0"/>
              <a:t>O CONTADOR SERÁ EXTINTO EM </a:t>
            </a:r>
            <a:r>
              <a:rPr lang="pt-BR" sz="4300" dirty="0" smtClean="0"/>
              <a:t>2025 </a:t>
            </a:r>
            <a:r>
              <a:rPr lang="pt-BR" sz="4300" dirty="0"/>
              <a:t>???</a:t>
            </a:r>
          </a:p>
          <a:p>
            <a:endParaRPr lang="pt-BR" sz="4000" dirty="0"/>
          </a:p>
          <a:p>
            <a:r>
              <a:rPr lang="pt-BR" sz="4000" dirty="0" smtClean="0"/>
              <a:t>Fernanda Rocha – </a:t>
            </a:r>
            <a:r>
              <a:rPr lang="pt-BR" sz="4000" dirty="0" err="1" smtClean="0"/>
              <a:t>Nucont</a:t>
            </a:r>
            <a:r>
              <a:rPr lang="pt-BR" sz="4000" dirty="0" smtClean="0"/>
              <a:t> – </a:t>
            </a:r>
            <a:r>
              <a:rPr lang="pt-BR" sz="4000" dirty="0" err="1" smtClean="0"/>
              <a:t>You</a:t>
            </a:r>
            <a:r>
              <a:rPr lang="pt-BR" sz="4000" dirty="0" smtClean="0"/>
              <a:t> Tube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4862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https://portal9677.blob.core.windows.net/portal/2016/11/blockbuster-702x336.jpg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4" y="299244"/>
            <a:ext cx="5517356" cy="5390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imagem de sala da netflix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262" y="299244"/>
            <a:ext cx="5075238" cy="5390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21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Imagem relacionada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533400"/>
            <a:ext cx="9950166" cy="53078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11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715433" y="0"/>
            <a:ext cx="10516673" cy="6400800"/>
          </a:xfrm>
        </p:spPr>
        <p:txBody>
          <a:bodyPr>
            <a:normAutofit/>
          </a:bodyPr>
          <a:lstStyle/>
          <a:p>
            <a:pPr algn="just"/>
            <a:endParaRPr lang="pt-BR" sz="4000" dirty="0" smtClean="0"/>
          </a:p>
          <a:p>
            <a:pPr algn="just"/>
            <a:r>
              <a:rPr lang="pt-BR" sz="4500" dirty="0" smtClean="0"/>
              <a:t>A </a:t>
            </a:r>
            <a:r>
              <a:rPr lang="pt-BR" sz="4500" dirty="0"/>
              <a:t>tecnologia continuará sendo uma ferramenta para auxiliar o contador nas suas atividades e rotinas, sendo cada dia mais importante para agilizar os processos, tarefas e cumprimento de obrigações acessórias.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5134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gração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ntegraç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ç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219</TotalTime>
  <Words>590</Words>
  <Application>Microsoft Office PowerPoint</Application>
  <PresentationFormat>Personalizar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Integração</vt:lpstr>
      <vt:lpstr>FANAP PERSPECTIVAS DA PROFISSÃO CONTÁBIL                   FANAP As Perspectivas da Profissão Contábil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Perspectivas da Profissão Contábil</dc:title>
  <dc:creator>Usuário do Windows</dc:creator>
  <cp:lastModifiedBy>User</cp:lastModifiedBy>
  <cp:revision>24</cp:revision>
  <dcterms:created xsi:type="dcterms:W3CDTF">2018-06-06T03:09:37Z</dcterms:created>
  <dcterms:modified xsi:type="dcterms:W3CDTF">2019-10-23T21:43:07Z</dcterms:modified>
</cp:coreProperties>
</file>